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7" r:id="rId3"/>
    <p:sldId id="258" r:id="rId4"/>
    <p:sldId id="259" r:id="rId5"/>
    <p:sldId id="260" r:id="rId6"/>
    <p:sldId id="261" r:id="rId7"/>
    <p:sldId id="262" r:id="rId8"/>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aximized" horzBarState="maximized">
    <p:restoredLeft sz="84380"/>
    <p:restoredTop sz="94660"/>
  </p:normalViewPr>
  <p:slideViewPr>
    <p:cSldViewPr>
      <p:cViewPr varScale="1">
        <p:scale>
          <a:sx n="74" d="100"/>
          <a:sy n="74" d="100"/>
        </p:scale>
        <p:origin x="-1902"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94D619ED-7457-45FD-8573-BE8B35976560}" type="datetimeFigureOut">
              <a:rPr lang="ar-IQ" smtClean="0"/>
              <a:t>21/11/1442</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483E3107-4FDA-43EA-85AE-047B300628F5}" type="slidenum">
              <a:rPr lang="ar-IQ" smtClean="0"/>
              <a:t>‹#›</a:t>
            </a:fld>
            <a:endParaRPr lang="ar-IQ"/>
          </a:p>
        </p:txBody>
      </p:sp>
    </p:spTree>
    <p:extLst>
      <p:ext uri="{BB962C8B-B14F-4D97-AF65-F5344CB8AC3E}">
        <p14:creationId xmlns:p14="http://schemas.microsoft.com/office/powerpoint/2010/main" val="1129164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94D619ED-7457-45FD-8573-BE8B35976560}" type="datetimeFigureOut">
              <a:rPr lang="ar-IQ" smtClean="0"/>
              <a:t>21/11/1442</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483E3107-4FDA-43EA-85AE-047B300628F5}" type="slidenum">
              <a:rPr lang="ar-IQ" smtClean="0"/>
              <a:t>‹#›</a:t>
            </a:fld>
            <a:endParaRPr lang="ar-IQ"/>
          </a:p>
        </p:txBody>
      </p:sp>
    </p:spTree>
    <p:extLst>
      <p:ext uri="{BB962C8B-B14F-4D97-AF65-F5344CB8AC3E}">
        <p14:creationId xmlns:p14="http://schemas.microsoft.com/office/powerpoint/2010/main" val="249736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94D619ED-7457-45FD-8573-BE8B35976560}" type="datetimeFigureOut">
              <a:rPr lang="ar-IQ" smtClean="0"/>
              <a:t>21/11/1442</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483E3107-4FDA-43EA-85AE-047B300628F5}" type="slidenum">
              <a:rPr lang="ar-IQ" smtClean="0"/>
              <a:t>‹#›</a:t>
            </a:fld>
            <a:endParaRPr lang="ar-IQ"/>
          </a:p>
        </p:txBody>
      </p:sp>
    </p:spTree>
    <p:extLst>
      <p:ext uri="{BB962C8B-B14F-4D97-AF65-F5344CB8AC3E}">
        <p14:creationId xmlns:p14="http://schemas.microsoft.com/office/powerpoint/2010/main" val="2914435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94D619ED-7457-45FD-8573-BE8B35976560}" type="datetimeFigureOut">
              <a:rPr lang="ar-IQ" smtClean="0"/>
              <a:t>21/11/1442</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483E3107-4FDA-43EA-85AE-047B300628F5}" type="slidenum">
              <a:rPr lang="ar-IQ" smtClean="0"/>
              <a:t>‹#›</a:t>
            </a:fld>
            <a:endParaRPr lang="ar-IQ"/>
          </a:p>
        </p:txBody>
      </p:sp>
    </p:spTree>
    <p:extLst>
      <p:ext uri="{BB962C8B-B14F-4D97-AF65-F5344CB8AC3E}">
        <p14:creationId xmlns:p14="http://schemas.microsoft.com/office/powerpoint/2010/main" val="1431833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94D619ED-7457-45FD-8573-BE8B35976560}" type="datetimeFigureOut">
              <a:rPr lang="ar-IQ" smtClean="0"/>
              <a:t>21/11/1442</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483E3107-4FDA-43EA-85AE-047B300628F5}" type="slidenum">
              <a:rPr lang="ar-IQ" smtClean="0"/>
              <a:t>‹#›</a:t>
            </a:fld>
            <a:endParaRPr lang="ar-IQ"/>
          </a:p>
        </p:txBody>
      </p:sp>
    </p:spTree>
    <p:extLst>
      <p:ext uri="{BB962C8B-B14F-4D97-AF65-F5344CB8AC3E}">
        <p14:creationId xmlns:p14="http://schemas.microsoft.com/office/powerpoint/2010/main" val="3768410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94D619ED-7457-45FD-8573-BE8B35976560}" type="datetimeFigureOut">
              <a:rPr lang="ar-IQ" smtClean="0"/>
              <a:t>21/11/1442</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483E3107-4FDA-43EA-85AE-047B300628F5}" type="slidenum">
              <a:rPr lang="ar-IQ" smtClean="0"/>
              <a:t>‹#›</a:t>
            </a:fld>
            <a:endParaRPr lang="ar-IQ"/>
          </a:p>
        </p:txBody>
      </p:sp>
    </p:spTree>
    <p:extLst>
      <p:ext uri="{BB962C8B-B14F-4D97-AF65-F5344CB8AC3E}">
        <p14:creationId xmlns:p14="http://schemas.microsoft.com/office/powerpoint/2010/main" val="756233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94D619ED-7457-45FD-8573-BE8B35976560}" type="datetimeFigureOut">
              <a:rPr lang="ar-IQ" smtClean="0"/>
              <a:t>21/11/1442</a:t>
            </a:fld>
            <a:endParaRPr lang="ar-IQ"/>
          </a:p>
        </p:txBody>
      </p:sp>
      <p:sp>
        <p:nvSpPr>
          <p:cNvPr id="8" name="عنصر نائب للتذييل 7"/>
          <p:cNvSpPr>
            <a:spLocks noGrp="1"/>
          </p:cNvSpPr>
          <p:nvPr>
            <p:ph type="ftr" sz="quarter" idx="11"/>
          </p:nvPr>
        </p:nvSpPr>
        <p:spPr/>
        <p:txBody>
          <a:bodyPr/>
          <a:lstStyle/>
          <a:p>
            <a:endParaRPr lang="ar-IQ"/>
          </a:p>
        </p:txBody>
      </p:sp>
      <p:sp>
        <p:nvSpPr>
          <p:cNvPr id="9" name="عنصر نائب لرقم الشريحة 8"/>
          <p:cNvSpPr>
            <a:spLocks noGrp="1"/>
          </p:cNvSpPr>
          <p:nvPr>
            <p:ph type="sldNum" sz="quarter" idx="12"/>
          </p:nvPr>
        </p:nvSpPr>
        <p:spPr/>
        <p:txBody>
          <a:bodyPr/>
          <a:lstStyle/>
          <a:p>
            <a:fld id="{483E3107-4FDA-43EA-85AE-047B300628F5}" type="slidenum">
              <a:rPr lang="ar-IQ" smtClean="0"/>
              <a:t>‹#›</a:t>
            </a:fld>
            <a:endParaRPr lang="ar-IQ"/>
          </a:p>
        </p:txBody>
      </p:sp>
    </p:spTree>
    <p:extLst>
      <p:ext uri="{BB962C8B-B14F-4D97-AF65-F5344CB8AC3E}">
        <p14:creationId xmlns:p14="http://schemas.microsoft.com/office/powerpoint/2010/main" val="2144999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94D619ED-7457-45FD-8573-BE8B35976560}" type="datetimeFigureOut">
              <a:rPr lang="ar-IQ" smtClean="0"/>
              <a:t>21/11/1442</a:t>
            </a:fld>
            <a:endParaRPr lang="ar-IQ"/>
          </a:p>
        </p:txBody>
      </p:sp>
      <p:sp>
        <p:nvSpPr>
          <p:cNvPr id="4" name="عنصر نائب للتذييل 3"/>
          <p:cNvSpPr>
            <a:spLocks noGrp="1"/>
          </p:cNvSpPr>
          <p:nvPr>
            <p:ph type="ftr" sz="quarter" idx="11"/>
          </p:nvPr>
        </p:nvSpPr>
        <p:spPr/>
        <p:txBody>
          <a:bodyPr/>
          <a:lstStyle/>
          <a:p>
            <a:endParaRPr lang="ar-IQ"/>
          </a:p>
        </p:txBody>
      </p:sp>
      <p:sp>
        <p:nvSpPr>
          <p:cNvPr id="5" name="عنصر نائب لرقم الشريحة 4"/>
          <p:cNvSpPr>
            <a:spLocks noGrp="1"/>
          </p:cNvSpPr>
          <p:nvPr>
            <p:ph type="sldNum" sz="quarter" idx="12"/>
          </p:nvPr>
        </p:nvSpPr>
        <p:spPr/>
        <p:txBody>
          <a:bodyPr/>
          <a:lstStyle/>
          <a:p>
            <a:fld id="{483E3107-4FDA-43EA-85AE-047B300628F5}" type="slidenum">
              <a:rPr lang="ar-IQ" smtClean="0"/>
              <a:t>‹#›</a:t>
            </a:fld>
            <a:endParaRPr lang="ar-IQ"/>
          </a:p>
        </p:txBody>
      </p:sp>
    </p:spTree>
    <p:extLst>
      <p:ext uri="{BB962C8B-B14F-4D97-AF65-F5344CB8AC3E}">
        <p14:creationId xmlns:p14="http://schemas.microsoft.com/office/powerpoint/2010/main" val="3445052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94D619ED-7457-45FD-8573-BE8B35976560}" type="datetimeFigureOut">
              <a:rPr lang="ar-IQ" smtClean="0"/>
              <a:t>21/11/1442</a:t>
            </a:fld>
            <a:endParaRPr lang="ar-IQ"/>
          </a:p>
        </p:txBody>
      </p:sp>
      <p:sp>
        <p:nvSpPr>
          <p:cNvPr id="3" name="عنصر نائب للتذييل 2"/>
          <p:cNvSpPr>
            <a:spLocks noGrp="1"/>
          </p:cNvSpPr>
          <p:nvPr>
            <p:ph type="ftr" sz="quarter" idx="11"/>
          </p:nvPr>
        </p:nvSpPr>
        <p:spPr/>
        <p:txBody>
          <a:bodyPr/>
          <a:lstStyle/>
          <a:p>
            <a:endParaRPr lang="ar-IQ"/>
          </a:p>
        </p:txBody>
      </p:sp>
      <p:sp>
        <p:nvSpPr>
          <p:cNvPr id="4" name="عنصر نائب لرقم الشريحة 3"/>
          <p:cNvSpPr>
            <a:spLocks noGrp="1"/>
          </p:cNvSpPr>
          <p:nvPr>
            <p:ph type="sldNum" sz="quarter" idx="12"/>
          </p:nvPr>
        </p:nvSpPr>
        <p:spPr/>
        <p:txBody>
          <a:bodyPr/>
          <a:lstStyle/>
          <a:p>
            <a:fld id="{483E3107-4FDA-43EA-85AE-047B300628F5}" type="slidenum">
              <a:rPr lang="ar-IQ" smtClean="0"/>
              <a:t>‹#›</a:t>
            </a:fld>
            <a:endParaRPr lang="ar-IQ"/>
          </a:p>
        </p:txBody>
      </p:sp>
    </p:spTree>
    <p:extLst>
      <p:ext uri="{BB962C8B-B14F-4D97-AF65-F5344CB8AC3E}">
        <p14:creationId xmlns:p14="http://schemas.microsoft.com/office/powerpoint/2010/main" val="3232600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94D619ED-7457-45FD-8573-BE8B35976560}" type="datetimeFigureOut">
              <a:rPr lang="ar-IQ" smtClean="0"/>
              <a:t>21/11/1442</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483E3107-4FDA-43EA-85AE-047B300628F5}" type="slidenum">
              <a:rPr lang="ar-IQ" smtClean="0"/>
              <a:t>‹#›</a:t>
            </a:fld>
            <a:endParaRPr lang="ar-IQ"/>
          </a:p>
        </p:txBody>
      </p:sp>
    </p:spTree>
    <p:extLst>
      <p:ext uri="{BB962C8B-B14F-4D97-AF65-F5344CB8AC3E}">
        <p14:creationId xmlns:p14="http://schemas.microsoft.com/office/powerpoint/2010/main" val="1267715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94D619ED-7457-45FD-8573-BE8B35976560}" type="datetimeFigureOut">
              <a:rPr lang="ar-IQ" smtClean="0"/>
              <a:t>21/11/1442</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483E3107-4FDA-43EA-85AE-047B300628F5}" type="slidenum">
              <a:rPr lang="ar-IQ" smtClean="0"/>
              <a:t>‹#›</a:t>
            </a:fld>
            <a:endParaRPr lang="ar-IQ"/>
          </a:p>
        </p:txBody>
      </p:sp>
    </p:spTree>
    <p:extLst>
      <p:ext uri="{BB962C8B-B14F-4D97-AF65-F5344CB8AC3E}">
        <p14:creationId xmlns:p14="http://schemas.microsoft.com/office/powerpoint/2010/main" val="180762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94D619ED-7457-45FD-8573-BE8B35976560}" type="datetimeFigureOut">
              <a:rPr lang="ar-IQ" smtClean="0"/>
              <a:t>21/11/1442</a:t>
            </a:fld>
            <a:endParaRPr lang="ar-IQ"/>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83E3107-4FDA-43EA-85AE-047B300628F5}" type="slidenum">
              <a:rPr lang="ar-IQ" smtClean="0"/>
              <a:t>‹#›</a:t>
            </a:fld>
            <a:endParaRPr lang="ar-IQ"/>
          </a:p>
        </p:txBody>
      </p:sp>
    </p:spTree>
    <p:extLst>
      <p:ext uri="{BB962C8B-B14F-4D97-AF65-F5344CB8AC3E}">
        <p14:creationId xmlns:p14="http://schemas.microsoft.com/office/powerpoint/2010/main" val="798737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9552" y="548680"/>
            <a:ext cx="7772400" cy="1470025"/>
          </a:xfrm>
        </p:spPr>
        <p:style>
          <a:lnRef idx="1">
            <a:schemeClr val="accent3"/>
          </a:lnRef>
          <a:fillRef idx="2">
            <a:schemeClr val="accent3"/>
          </a:fillRef>
          <a:effectRef idx="1">
            <a:schemeClr val="accent3"/>
          </a:effectRef>
          <a:fontRef idx="minor">
            <a:schemeClr val="dk1"/>
          </a:fontRef>
        </p:style>
        <p:txBody>
          <a:bodyPr>
            <a:noAutofit/>
          </a:bodyPr>
          <a:lstStyle/>
          <a:p>
            <a:r>
              <a:rPr lang="ar-IQ" sz="3600" b="1" dirty="0"/>
              <a:t>مذهب </a:t>
            </a:r>
            <a:r>
              <a:rPr lang="ar-IQ" sz="3600" b="1" dirty="0" err="1"/>
              <a:t>شوبنهور</a:t>
            </a:r>
            <a:r>
              <a:rPr lang="ar-IQ" sz="3600" b="1" dirty="0"/>
              <a:t> </a:t>
            </a:r>
            <a:r>
              <a:rPr lang="ar-IQ" sz="3600" b="1" dirty="0" smtClean="0"/>
              <a:t>وفلسفته</a:t>
            </a:r>
            <a:endParaRPr lang="en-US" sz="3600" dirty="0"/>
          </a:p>
        </p:txBody>
      </p:sp>
      <p:sp>
        <p:nvSpPr>
          <p:cNvPr id="3" name="عنوان فرعي 2"/>
          <p:cNvSpPr>
            <a:spLocks noGrp="1"/>
          </p:cNvSpPr>
          <p:nvPr>
            <p:ph type="subTitle" idx="1"/>
          </p:nvPr>
        </p:nvSpPr>
        <p:spPr>
          <a:xfrm>
            <a:off x="251520" y="2204864"/>
            <a:ext cx="8352928" cy="4176464"/>
          </a:xfrm>
        </p:spPr>
        <p:style>
          <a:lnRef idx="1">
            <a:schemeClr val="accent1"/>
          </a:lnRef>
          <a:fillRef idx="2">
            <a:schemeClr val="accent1"/>
          </a:fillRef>
          <a:effectRef idx="1">
            <a:schemeClr val="accent1"/>
          </a:effectRef>
          <a:fontRef idx="minor">
            <a:schemeClr val="dk1"/>
          </a:fontRef>
        </p:style>
        <p:txBody>
          <a:bodyPr>
            <a:noAutofit/>
          </a:bodyPr>
          <a:lstStyle/>
          <a:p>
            <a:pPr algn="just"/>
            <a:r>
              <a:rPr lang="ar-IQ" sz="2400" dirty="0">
                <a:solidFill>
                  <a:schemeClr val="tx1"/>
                </a:solidFill>
              </a:rPr>
              <a:t>هو </a:t>
            </a:r>
            <a:r>
              <a:rPr lang="ar-IQ" sz="2400" dirty="0" err="1">
                <a:solidFill>
                  <a:schemeClr val="tx1"/>
                </a:solidFill>
              </a:rPr>
              <a:t>أقتباس</a:t>
            </a:r>
            <a:r>
              <a:rPr lang="ar-IQ" sz="2400" dirty="0">
                <a:solidFill>
                  <a:schemeClr val="tx1"/>
                </a:solidFill>
              </a:rPr>
              <a:t> من مذهب </a:t>
            </a:r>
            <a:r>
              <a:rPr lang="ar-IQ" sz="2400" dirty="0" err="1">
                <a:solidFill>
                  <a:schemeClr val="tx1"/>
                </a:solidFill>
              </a:rPr>
              <a:t>كانط</a:t>
            </a:r>
            <a:r>
              <a:rPr lang="ar-IQ" sz="2400" dirty="0">
                <a:solidFill>
                  <a:schemeClr val="tx1"/>
                </a:solidFill>
              </a:rPr>
              <a:t> ، فهو يؤكد على جوانب من النقد تختلف عن تلك التي أكد عليها </a:t>
            </a:r>
            <a:r>
              <a:rPr lang="ar-IQ" sz="2400" dirty="0" err="1">
                <a:solidFill>
                  <a:schemeClr val="tx1"/>
                </a:solidFill>
              </a:rPr>
              <a:t>فختى</a:t>
            </a:r>
            <a:r>
              <a:rPr lang="ar-IQ" sz="2400" dirty="0">
                <a:solidFill>
                  <a:schemeClr val="tx1"/>
                </a:solidFill>
              </a:rPr>
              <a:t> و هيجل إذ تخلصا من الشيء في ذاته ، أما </a:t>
            </a:r>
            <a:r>
              <a:rPr lang="ar-IQ" sz="2400" dirty="0" err="1">
                <a:solidFill>
                  <a:schemeClr val="tx1"/>
                </a:solidFill>
              </a:rPr>
              <a:t>شوبنهور</a:t>
            </a:r>
            <a:r>
              <a:rPr lang="ar-IQ" sz="2400" dirty="0">
                <a:solidFill>
                  <a:schemeClr val="tx1"/>
                </a:solidFill>
              </a:rPr>
              <a:t> فقد أحتفظ بالشيء في ذاته ، إلا أنه قد وحد بينه وبين ارادة حيث يؤكد أن ما يظهر للإدراك الحسي كجسمي مثلا ً هو في الواقع إرادتي.</a:t>
            </a:r>
            <a:endParaRPr lang="en-US" sz="2400" dirty="0">
              <a:solidFill>
                <a:schemeClr val="tx1"/>
              </a:solidFill>
            </a:endParaRPr>
          </a:p>
          <a:p>
            <a:pPr algn="just"/>
            <a:r>
              <a:rPr lang="ar-IQ" sz="2400" dirty="0">
                <a:solidFill>
                  <a:schemeClr val="tx1"/>
                </a:solidFill>
              </a:rPr>
              <a:t>فالبدن هو الظاهر الذي تكون الإرادة حقيقته فالإرادة الكامنة وراء ظواهر لا يمكن أن تتألف من عدد من أفعال الإرادة </a:t>
            </a:r>
            <a:r>
              <a:rPr lang="ar-IQ" sz="2400" dirty="0" err="1">
                <a:solidFill>
                  <a:schemeClr val="tx1"/>
                </a:solidFill>
              </a:rPr>
              <a:t>المحتلفة</a:t>
            </a:r>
            <a:r>
              <a:rPr lang="ar-IQ" sz="2400" dirty="0">
                <a:solidFill>
                  <a:schemeClr val="tx1"/>
                </a:solidFill>
              </a:rPr>
              <a:t>. فالزمان والمكان كما يرى </a:t>
            </a:r>
            <a:r>
              <a:rPr lang="ar-IQ" sz="2400" dirty="0" err="1">
                <a:solidFill>
                  <a:schemeClr val="tx1"/>
                </a:solidFill>
              </a:rPr>
              <a:t>شوبنهور</a:t>
            </a:r>
            <a:r>
              <a:rPr lang="ar-IQ" sz="2400" dirty="0">
                <a:solidFill>
                  <a:schemeClr val="tx1"/>
                </a:solidFill>
              </a:rPr>
              <a:t> وقبله </a:t>
            </a:r>
            <a:r>
              <a:rPr lang="ar-IQ" sz="2400" dirty="0" err="1">
                <a:solidFill>
                  <a:schemeClr val="tx1"/>
                </a:solidFill>
              </a:rPr>
              <a:t>كانط</a:t>
            </a:r>
            <a:r>
              <a:rPr lang="ar-IQ" sz="2400" dirty="0">
                <a:solidFill>
                  <a:schemeClr val="tx1"/>
                </a:solidFill>
              </a:rPr>
              <a:t> ينتميان فقط للظواهر ، إذ أن الشيء في ذاته ليس في مكان او زمان فإرادتي بالمعنى الذي تكون به حقيقية لا يمكن أن يؤرخ لها ، كذلك لا يمكن أن تكون مؤلفة من أفعال منفصلة للإرادة لأن الزمان والمكان هما مصدر الكثرة ، أما الإرادة فهي مبدأ التفرد (أي الوحدة) فإرادتي واحدة وليس لها زمان وهي تتحد مع إرادة العالم بأسره . </a:t>
            </a:r>
            <a:r>
              <a:rPr lang="ar-IQ" sz="2400" dirty="0" err="1">
                <a:solidFill>
                  <a:schemeClr val="tx1"/>
                </a:solidFill>
              </a:rPr>
              <a:t>وشوبنهور</a:t>
            </a:r>
            <a:r>
              <a:rPr lang="ar-IQ" sz="2400" dirty="0">
                <a:solidFill>
                  <a:schemeClr val="tx1"/>
                </a:solidFill>
              </a:rPr>
              <a:t> يرى أن الفصل بين إرادة الإنسان و إرادة العالم يعد وهم.</a:t>
            </a: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06741361"/>
      </p:ext>
    </p:extLst>
  </p:cSld>
  <p:clrMapOvr>
    <a:masterClrMapping/>
  </p:clrMapOvr>
  <mc:AlternateContent xmlns:mc="http://schemas.openxmlformats.org/markup-compatibility/2006">
    <mc:Choice xmlns:p14="http://schemas.microsoft.com/office/powerpoint/2010/main" Requires="p14">
      <p:transition spd="slow" p14:dur="2000" advTm="122180"/>
    </mc:Choice>
    <mc:Fallback>
      <p:transition spd="slow" advTm="122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1052736"/>
            <a:ext cx="8229600" cy="5073427"/>
          </a:xfrm>
        </p:spPr>
        <p:style>
          <a:lnRef idx="1">
            <a:schemeClr val="accent4"/>
          </a:lnRef>
          <a:fillRef idx="2">
            <a:schemeClr val="accent4"/>
          </a:fillRef>
          <a:effectRef idx="1">
            <a:schemeClr val="accent4"/>
          </a:effectRef>
          <a:fontRef idx="minor">
            <a:schemeClr val="dk1"/>
          </a:fontRef>
        </p:style>
        <p:txBody>
          <a:bodyPr>
            <a:normAutofit lnSpcReduction="10000"/>
          </a:bodyPr>
          <a:lstStyle/>
          <a:p>
            <a:pPr algn="just"/>
            <a:r>
              <a:rPr lang="ar-IQ" dirty="0"/>
              <a:t>أن </a:t>
            </a:r>
            <a:r>
              <a:rPr lang="ar-IQ" dirty="0" err="1"/>
              <a:t>شوبنهور</a:t>
            </a:r>
            <a:r>
              <a:rPr lang="ar-IQ" dirty="0"/>
              <a:t> يوحد إرادته الكونية بالله ويضع نظرية بوحدة الوجود لا تختلف عن نظرية </a:t>
            </a:r>
            <a:r>
              <a:rPr lang="ar-IQ" dirty="0" err="1"/>
              <a:t>سبينوزا</a:t>
            </a:r>
            <a:r>
              <a:rPr lang="ar-IQ" dirty="0"/>
              <a:t> إلا أن تشاؤم </a:t>
            </a:r>
            <a:r>
              <a:rPr lang="ar-IQ" dirty="0" err="1"/>
              <a:t>شوبنهور</a:t>
            </a:r>
            <a:r>
              <a:rPr lang="ar-IQ" dirty="0"/>
              <a:t> هو الذي يؤدي إلى تطور مختلف عن نظرة </a:t>
            </a:r>
            <a:r>
              <a:rPr lang="ar-IQ" dirty="0" err="1"/>
              <a:t>سبينوزا</a:t>
            </a:r>
            <a:r>
              <a:rPr lang="ar-IQ" dirty="0"/>
              <a:t> ، </a:t>
            </a:r>
            <a:r>
              <a:rPr lang="ar-IQ" dirty="0" err="1"/>
              <a:t>فشوبنهور</a:t>
            </a:r>
            <a:r>
              <a:rPr lang="ar-IQ" dirty="0"/>
              <a:t> يرى أن الارادة الكونية شريرة.</a:t>
            </a:r>
            <a:endParaRPr lang="en-US" dirty="0"/>
          </a:p>
          <a:p>
            <a:pPr algn="just"/>
            <a:r>
              <a:rPr lang="ar-IQ" dirty="0"/>
              <a:t>فالإرادة هي مصدر لكل آلامنا التي لا نهاية لها فالألم جوهري لكل حياة وهذا الالم يزداد مع كل </a:t>
            </a:r>
            <a:r>
              <a:rPr lang="ar-IQ" dirty="0" err="1"/>
              <a:t>أزدياد</a:t>
            </a:r>
            <a:r>
              <a:rPr lang="ar-IQ" dirty="0"/>
              <a:t> للمعرفة أي كلما </a:t>
            </a:r>
            <a:r>
              <a:rPr lang="ar-IQ" dirty="0" err="1"/>
              <a:t>أزدادت</a:t>
            </a:r>
            <a:r>
              <a:rPr lang="ar-IQ" dirty="0"/>
              <a:t> معرفة الانسان أزداد ألمه وليس للإرادة غاية محددة ، فإذا تحققت جلبت الرضا وعلى الرغم من أن الموت هو الذي ينتصر في النهاية والانسان يعرف ذلك إلا أننا كما يرى </a:t>
            </a:r>
            <a:r>
              <a:rPr lang="ar-IQ" dirty="0" err="1"/>
              <a:t>شوبنهور</a:t>
            </a:r>
            <a:r>
              <a:rPr lang="ar-IQ" dirty="0"/>
              <a:t> نتابع أغراضنا التي لا جدوى فيها ، فهو يرى لا شيء يحقق السعادة.</a:t>
            </a:r>
            <a:endParaRPr lang="en-US" dirty="0"/>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8794473"/>
      </p:ext>
    </p:extLst>
  </p:cSld>
  <p:clrMapOvr>
    <a:masterClrMapping/>
  </p:clrMapOvr>
  <mc:AlternateContent xmlns:mc="http://schemas.openxmlformats.org/markup-compatibility/2006">
    <mc:Choice xmlns:p14="http://schemas.microsoft.com/office/powerpoint/2010/main" Requires="p14">
      <p:transition spd="slow" p14:dur="2000" advTm="66578"/>
    </mc:Choice>
    <mc:Fallback>
      <p:transition spd="slow" advTm="66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67544" y="548680"/>
            <a:ext cx="8229600" cy="4781128"/>
          </a:xfrm>
        </p:spPr>
        <p:style>
          <a:lnRef idx="1">
            <a:schemeClr val="accent4"/>
          </a:lnRef>
          <a:fillRef idx="2">
            <a:schemeClr val="accent4"/>
          </a:fillRef>
          <a:effectRef idx="1">
            <a:schemeClr val="accent4"/>
          </a:effectRef>
          <a:fontRef idx="minor">
            <a:schemeClr val="dk1"/>
          </a:fontRef>
        </p:style>
        <p:txBody>
          <a:bodyPr>
            <a:noAutofit/>
          </a:bodyPr>
          <a:lstStyle/>
          <a:p>
            <a:r>
              <a:rPr lang="ar-IQ" sz="2400" dirty="0"/>
              <a:t>فالرغبة إذا لم تشبع فأنها تسبب الألم ، كما أنها أذا تحققت تؤدي إلى التخمة أي أنها في النهاية تؤدي إلى الألم فالغريزة تحفز الرجال الى الانجاب وهذا يؤدي الى المزيد من الألم والموت ، </a:t>
            </a:r>
            <a:r>
              <a:rPr lang="ar-IQ" sz="2400" dirty="0" err="1"/>
              <a:t>والأنتحار</a:t>
            </a:r>
            <a:r>
              <a:rPr lang="ar-IQ" sz="2400" dirty="0"/>
              <a:t> معدوم الفائدة أيضا ً.</a:t>
            </a:r>
            <a:endParaRPr lang="en-US" sz="2400" dirty="0"/>
          </a:p>
          <a:p>
            <a:r>
              <a:rPr lang="ar-IQ" sz="2400" dirty="0"/>
              <a:t>إن اول مظاهر الارادة الكلية يظهر في الفعل الآلي البحت (أي القوانين الطبيعية ) التي تحدث في الطبيعة الذي تكون فيه العلة والمعلول من طبيعة واحدة و تدرك العلاقة بينهما بصورة مباشرة ثم تتنوع القوى الطبيعية الى حرارة ، مغناطيس ، الخ.</a:t>
            </a:r>
            <a:endParaRPr lang="en-US" sz="2400" dirty="0"/>
          </a:p>
          <a:p>
            <a:r>
              <a:rPr lang="ar-IQ" sz="2400" dirty="0"/>
              <a:t>وعندها يتعذر أدراك العلاقات بسبب </a:t>
            </a:r>
            <a:r>
              <a:rPr lang="ar-IQ" sz="2400" dirty="0" err="1"/>
              <a:t>أختلاف</a:t>
            </a:r>
            <a:r>
              <a:rPr lang="ar-IQ" sz="2400" dirty="0"/>
              <a:t> العلة والمعلول فالإرادة الكلية تظهر واضحة في عالم الأحياء فالكائن الحي يتكون من باطن و يعمل من باطن أي أن الارادة الكلية هي التي تصور وتصدر أعضائه </a:t>
            </a:r>
            <a:endParaRPr lang="en-US" sz="2400" dirty="0"/>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04451281"/>
      </p:ext>
    </p:extLst>
  </p:cSld>
  <p:clrMapOvr>
    <a:masterClrMapping/>
  </p:clrMapOvr>
  <mc:AlternateContent xmlns:mc="http://schemas.openxmlformats.org/markup-compatibility/2006">
    <mc:Choice xmlns:p14="http://schemas.microsoft.com/office/powerpoint/2010/main" Requires="p14">
      <p:transition spd="slow" p14:dur="2000" advTm="73629"/>
    </mc:Choice>
    <mc:Fallback>
      <p:transition spd="slow" advTm="73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Autofit/>
          </a:bodyPr>
          <a:lstStyle/>
          <a:p>
            <a:r>
              <a:rPr lang="ar-SA" sz="3200" b="1" dirty="0"/>
              <a:t>العالم عند </a:t>
            </a:r>
            <a:r>
              <a:rPr lang="ar-SA" sz="3200" b="1" dirty="0" err="1"/>
              <a:t>شوبنهور</a:t>
            </a:r>
            <a:r>
              <a:rPr lang="ar-SA" sz="3200" b="1" dirty="0"/>
              <a:t> :-</a:t>
            </a:r>
            <a:endParaRPr lang="en-US" sz="3200" dirty="0"/>
          </a:p>
        </p:txBody>
      </p:sp>
      <p:sp>
        <p:nvSpPr>
          <p:cNvPr id="3" name="عنصر نائب للمحتوى 2"/>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normAutofit fontScale="92500" lnSpcReduction="20000"/>
          </a:bodyPr>
          <a:lstStyle/>
          <a:p>
            <a:pPr algn="just"/>
            <a:r>
              <a:rPr lang="ar-SA" sz="2800" dirty="0"/>
              <a:t>إن العالم بالنسبة إلينا جملة تصوراتنا فحسب ، وهذه التصورات مرتبطة بموجب مبدأ العلة الكافية (السبب الكافي).</a:t>
            </a:r>
            <a:endParaRPr lang="en-US" sz="2800" dirty="0"/>
          </a:p>
          <a:p>
            <a:pPr algn="just"/>
            <a:r>
              <a:rPr lang="ar-SA" sz="2800" dirty="0"/>
              <a:t>يرى </a:t>
            </a:r>
            <a:r>
              <a:rPr lang="ar-SA" sz="2800" dirty="0" err="1"/>
              <a:t>شوبنهور</a:t>
            </a:r>
            <a:r>
              <a:rPr lang="ar-SA" sz="2800" dirty="0"/>
              <a:t> أن العالم هو فكرتي عنه أي كيف أتعقل و أنظر الى العالم وهذه الحقيقة تنطبق على كل شيء موجود في هذا العالم ، فالأمر يتطلب من المرء بعض الجهد ليدرك ان ما يعرفه ليس الشمس انما عين ترى الشمس (أي أننا نرى الظاهرة وليس حقيقة الشمس أي الشمس في ذاتها فالعالم الذي يحيط بالإنسان موجود باعتباره عرضا ً او امتثالا ً (أي فكرة) بالنسبة للوعي).</a:t>
            </a:r>
            <a:endParaRPr lang="en-US" sz="2800" dirty="0"/>
          </a:p>
          <a:p>
            <a:pPr algn="just"/>
            <a:r>
              <a:rPr lang="ar-SA" sz="2800" dirty="0"/>
              <a:t>فهو لا ينكر الواقع التجريبي للعالم الخارجي فهو يتمثل فيما هو قائم . ألا ان النظرة التجريبية للعالم غير كافية لتقدم أي نتيجة تتعلق بالوجود والطبيعة الحقيقية. لأن الطبيعة الحقيقية للأشياء أي حقيقتها الذاتية تبقى مجهولة .</a:t>
            </a:r>
            <a:endParaRPr lang="en-US" sz="2800"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17507529"/>
      </p:ext>
    </p:extLst>
  </p:cSld>
  <p:clrMapOvr>
    <a:masterClrMapping/>
  </p:clrMapOvr>
  <mc:AlternateContent xmlns:mc="http://schemas.openxmlformats.org/markup-compatibility/2006">
    <mc:Choice xmlns:p14="http://schemas.microsoft.com/office/powerpoint/2010/main" Requires="p14">
      <p:transition spd="slow" p14:dur="2000" advTm="88659"/>
    </mc:Choice>
    <mc:Fallback>
      <p:transition spd="slow" advTm="88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188640"/>
            <a:ext cx="8507288" cy="6408712"/>
          </a:xfrm>
          <a:solidFill>
            <a:schemeClr val="accent2">
              <a:lumMod val="40000"/>
              <a:lumOff val="60000"/>
            </a:schemeClr>
          </a:solidFill>
        </p:spPr>
        <p:txBody>
          <a:bodyPr>
            <a:noAutofit/>
          </a:bodyPr>
          <a:lstStyle/>
          <a:p>
            <a:pPr algn="just"/>
            <a:r>
              <a:rPr lang="ar-SA" sz="2400" dirty="0"/>
              <a:t>ويرى </a:t>
            </a:r>
            <a:r>
              <a:rPr lang="ar-SA" sz="2400" dirty="0" err="1"/>
              <a:t>شوبنهور</a:t>
            </a:r>
            <a:r>
              <a:rPr lang="ar-SA" sz="2400" dirty="0"/>
              <a:t> ان العالم المادي بأسره و بأجسامه الممتدة والمرتبطة فيما بينها بعلاقات سببية هي ليس شيئا ً قائما ً بصورة مستقلة عن أذهاننا. </a:t>
            </a:r>
            <a:endParaRPr lang="en-US" sz="2400" dirty="0"/>
          </a:p>
          <a:p>
            <a:pPr algn="just"/>
            <a:r>
              <a:rPr lang="ar-SA" sz="2400" dirty="0"/>
              <a:t>إن العالم حسب </a:t>
            </a:r>
            <a:r>
              <a:rPr lang="ar-SA" sz="2400" dirty="0" err="1"/>
              <a:t>شوبنهور</a:t>
            </a:r>
            <a:r>
              <a:rPr lang="ar-SA" sz="2400" dirty="0"/>
              <a:t> هو تجلي للإرادة التي </a:t>
            </a:r>
            <a:r>
              <a:rPr lang="ar-SA" sz="2400" dirty="0" err="1"/>
              <a:t>تتموضع</a:t>
            </a:r>
            <a:r>
              <a:rPr lang="ar-SA" sz="2400" dirty="0"/>
              <a:t> ذاتها بدرجات متباينة فمراتب تموضع الارادة في افراد لا حصر لهم وهي ثابتة لا تتغير أي موجودة بلا حدود في حين أن الاشياء المعينة في هذا العالم وهي الاشياء المعينة تظهر وتختفي.</a:t>
            </a:r>
            <a:endParaRPr lang="en-US" sz="2400" dirty="0"/>
          </a:p>
          <a:p>
            <a:pPr algn="just"/>
            <a:r>
              <a:rPr lang="ar-SA" sz="2400" dirty="0"/>
              <a:t>أن أصل العالم كما يرى </a:t>
            </a:r>
            <a:r>
              <a:rPr lang="ar-SA" sz="2400" dirty="0" err="1"/>
              <a:t>شوبنهور</a:t>
            </a:r>
            <a:r>
              <a:rPr lang="ar-SA" sz="2400" dirty="0"/>
              <a:t> لا ينبغي ان نسعى ورائه في أي من المادة أو من العقل ، فالعقل والمادة مرتبطان أي أن احدهما يوجد من أجل الاخر. فالمادة في فكرة العقل والعقل هو ذلك الذي في فكرته توجد المادة والاثنان (أي المادة والعقل) يشكلان العالم </a:t>
            </a:r>
            <a:r>
              <a:rPr lang="ar-SA" sz="2400" dirty="0" err="1"/>
              <a:t>كأمتثال</a:t>
            </a:r>
            <a:r>
              <a:rPr lang="ar-SA" sz="2400" dirty="0"/>
              <a:t> أي كفكرة . وهو الظاهرة التي تحدث عنها </a:t>
            </a:r>
            <a:r>
              <a:rPr lang="ar-SA" sz="2400" dirty="0" err="1"/>
              <a:t>كانط</a:t>
            </a:r>
            <a:r>
              <a:rPr lang="ar-SA" sz="2400" dirty="0"/>
              <a:t> لذا فهو ما يفصح عن ذاته أي هو الشيء في ذاته الذي هو الإرادة وسبب تعاسة الانسان يكمن في الارادة فهي نزاع وصراع مستمر دونما هدف أو غاية فطبيعة الانسان تتمثل في ان ارادته تناضل وترضى وتناضل من جديد فسعادته تتمثل في التحول السريع من الرغبة الى الاشباع ومن الاشباع الى رغبة جديدة . فغياب الاشباع هو المعاناة . فحياة الاغلبية من الناس هي مجرد كفاح دائم من اجل الوجود مع اليقين بفقدانه في النهاية.</a:t>
            </a:r>
            <a:endParaRPr lang="en-US" sz="2400" dirty="0"/>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81470139"/>
      </p:ext>
    </p:extLst>
  </p:cSld>
  <p:clrMapOvr>
    <a:masterClrMapping/>
  </p:clrMapOvr>
  <mc:AlternateContent xmlns:mc="http://schemas.openxmlformats.org/markup-compatibility/2006">
    <mc:Choice xmlns:p14="http://schemas.microsoft.com/office/powerpoint/2010/main" Requires="p14">
      <p:transition spd="slow" p14:dur="2000" advTm="135343"/>
    </mc:Choice>
    <mc:Fallback>
      <p:transition spd="slow" advTm="135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67544" y="908720"/>
            <a:ext cx="8229600" cy="4525963"/>
          </a:xfrm>
          <a:solidFill>
            <a:schemeClr val="accent2">
              <a:lumMod val="40000"/>
              <a:lumOff val="60000"/>
            </a:schemeClr>
          </a:solidFill>
        </p:spPr>
        <p:txBody>
          <a:bodyPr>
            <a:normAutofit/>
          </a:bodyPr>
          <a:lstStyle/>
          <a:p>
            <a:pPr lvl="0"/>
            <a:r>
              <a:rPr lang="ar-SA" b="1" dirty="0"/>
              <a:t>الخوف من الموت (الشر) :-</a:t>
            </a:r>
            <a:endParaRPr lang="en-US" dirty="0"/>
          </a:p>
          <a:p>
            <a:r>
              <a:rPr lang="ar-SA" dirty="0"/>
              <a:t>يتساءل </a:t>
            </a:r>
            <a:r>
              <a:rPr lang="ar-SA" dirty="0" err="1"/>
              <a:t>شوبنهور</a:t>
            </a:r>
            <a:r>
              <a:rPr lang="ar-SA" dirty="0"/>
              <a:t> عن خوف الأنسان من الموت ما هي أسبابه؟ رغم أن أبسط تأمل للحياة يظهر أنها عوز و تعاسة و أسى و بؤس فلماذا </a:t>
            </a:r>
            <a:r>
              <a:rPr lang="ar-SA" dirty="0" err="1"/>
              <a:t>يتعبر</a:t>
            </a:r>
            <a:r>
              <a:rPr lang="ar-SA" dirty="0"/>
              <a:t> الإنسان الموت هو الشر الأعظم و لماذا يعد الخوف منه هو أعظم خوف.</a:t>
            </a:r>
            <a:endParaRPr lang="en-US" dirty="0"/>
          </a:p>
          <a:p>
            <a:r>
              <a:rPr lang="ar-SA" dirty="0"/>
              <a:t>أن الانسان لا يخاف الموت لنفسه فقط أنما </a:t>
            </a:r>
            <a:r>
              <a:rPr lang="ar-SA" dirty="0" err="1"/>
              <a:t>لأعزائه</a:t>
            </a:r>
            <a:r>
              <a:rPr lang="ar-SA" dirty="0"/>
              <a:t> ومحبيه فهو يبكي بمرارة لرحيلهم لا بسبب فقدانه </a:t>
            </a:r>
            <a:r>
              <a:rPr lang="ar-SA" dirty="0" err="1"/>
              <a:t>أياهم</a:t>
            </a:r>
            <a:r>
              <a:rPr lang="ar-SA" dirty="0"/>
              <a:t> بقدر ما هو أشفاق من النكبة العظيمة التي حلت بهم.</a:t>
            </a:r>
            <a:endParaRPr lang="en-US" dirty="0"/>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86489392"/>
      </p:ext>
    </p:extLst>
  </p:cSld>
  <p:clrMapOvr>
    <a:masterClrMapping/>
  </p:clrMapOvr>
  <mc:AlternateContent xmlns:mc="http://schemas.openxmlformats.org/markup-compatibility/2006">
    <mc:Choice xmlns:p14="http://schemas.microsoft.com/office/powerpoint/2010/main" Requires="p14">
      <p:transition spd="slow" p14:dur="2000" advTm="48773"/>
    </mc:Choice>
    <mc:Fallback>
      <p:transition spd="slow" advTm="48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620688"/>
            <a:ext cx="8229600" cy="5505475"/>
          </a:xfrm>
          <a:solidFill>
            <a:schemeClr val="accent1">
              <a:lumMod val="20000"/>
              <a:lumOff val="80000"/>
            </a:schemeClr>
          </a:solidFill>
        </p:spPr>
        <p:txBody>
          <a:bodyPr>
            <a:normAutofit fontScale="92500" lnSpcReduction="10000"/>
          </a:bodyPr>
          <a:lstStyle/>
          <a:p>
            <a:pPr algn="just"/>
            <a:r>
              <a:rPr lang="ar-SA" dirty="0"/>
              <a:t>ويرى </a:t>
            </a:r>
            <a:r>
              <a:rPr lang="ar-SA" dirty="0" err="1"/>
              <a:t>شوبنهور</a:t>
            </a:r>
            <a:r>
              <a:rPr lang="ar-SA" dirty="0"/>
              <a:t> أن الألم النابع من الموت لا يمكن أن يكون ما يجعلنا أن نخافه لأن </a:t>
            </a:r>
            <a:r>
              <a:rPr lang="ar-SA" dirty="0" err="1"/>
              <a:t>إلالم</a:t>
            </a:r>
            <a:r>
              <a:rPr lang="ar-SA" dirty="0"/>
              <a:t> ينتمي إلى المرض والشيخوخة أي الحياة. أن ما نخافه في الموت ليس الألم ، كما أننا نلجأ في بعض الأحيان للموت و نلوذ به للتخلص من الألم. </a:t>
            </a:r>
            <a:endParaRPr lang="en-US" dirty="0"/>
          </a:p>
          <a:p>
            <a:pPr algn="just"/>
            <a:r>
              <a:rPr lang="ar-SA" dirty="0"/>
              <a:t>كما أنها ليست فكرة اللاوجود وإلا سنفكر كذلك بفزع في الأوقات التي لم نكن موجودين فيها ، أن ما نخافه من الموت هو نهاية الفرد فإرادة الحياة القوية لا تتوقف من خلال موت الفرد والانتحار ، يفنى الفرد لا النوع.</a:t>
            </a:r>
            <a:endParaRPr lang="en-US" dirty="0"/>
          </a:p>
          <a:p>
            <a:pPr algn="just"/>
            <a:r>
              <a:rPr lang="ar-SA" dirty="0"/>
              <a:t>لذلك فإن الافناء (الانتحار) الإرادي للوجود المفرد هو عمل أحمق وعبث لأن الشيء في ذاته يظل دونما تأثر (وهنا يقصد الإرادة) ويمكن أن نقول أن ما هيتنا الحقيقية تستمر بعد الموت لأن القول بأنها تفنى قول مضلل وغير صحيح.</a:t>
            </a:r>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21969591"/>
      </p:ext>
    </p:extLst>
  </p:cSld>
  <p:clrMapOvr>
    <a:masterClrMapping/>
  </p:clrMapOvr>
  <mc:AlternateContent xmlns:mc="http://schemas.openxmlformats.org/markup-compatibility/2006">
    <mc:Choice xmlns:p14="http://schemas.microsoft.com/office/powerpoint/2010/main" Requires="p14">
      <p:transition spd="slow" p14:dur="2000" advTm="81046"/>
    </mc:Choice>
    <mc:Fallback>
      <p:transition spd="slow" advTm="81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TotalTime>
  <Words>932</Words>
  <Application>Microsoft Office PowerPoint</Application>
  <PresentationFormat>عرض على الشاشة (3:4)‏</PresentationFormat>
  <Paragraphs>21</Paragraphs>
  <Slides>7</Slides>
  <Notes>0</Notes>
  <HiddenSlides>0</HiddenSlides>
  <MMClips>7</MMClips>
  <ScaleCrop>false</ScaleCrop>
  <HeadingPairs>
    <vt:vector size="4" baseType="variant">
      <vt:variant>
        <vt:lpstr>نسق</vt:lpstr>
      </vt:variant>
      <vt:variant>
        <vt:i4>1</vt:i4>
      </vt:variant>
      <vt:variant>
        <vt:lpstr>عناوين الشرائح</vt:lpstr>
      </vt:variant>
      <vt:variant>
        <vt:i4>7</vt:i4>
      </vt:variant>
    </vt:vector>
  </HeadingPairs>
  <TitlesOfParts>
    <vt:vector size="8" baseType="lpstr">
      <vt:lpstr>نسق Office</vt:lpstr>
      <vt:lpstr>مذهب شوبنهور وفلسفته</vt:lpstr>
      <vt:lpstr>عرض تقديمي في PowerPoint</vt:lpstr>
      <vt:lpstr>عرض تقديمي في PowerPoint</vt:lpstr>
      <vt:lpstr>العالم عند شوبنهور :-</vt:lpstr>
      <vt:lpstr>عرض تقديمي في PowerPoint</vt:lpstr>
      <vt:lpstr>عرض تقديمي في PowerPoint</vt:lpstr>
      <vt:lpstr>عرض تقديمي في PowerPoint</vt:lpstr>
    </vt:vector>
  </TitlesOfParts>
  <Company>Ahmed-Under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sun</dc:creator>
  <cp:lastModifiedBy>Maher</cp:lastModifiedBy>
  <cp:revision>8</cp:revision>
  <dcterms:created xsi:type="dcterms:W3CDTF">2019-11-22T18:56:38Z</dcterms:created>
  <dcterms:modified xsi:type="dcterms:W3CDTF">2021-06-30T07:35:34Z</dcterms:modified>
</cp:coreProperties>
</file>